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60" r:id="rId4"/>
    <p:sldId id="259" r:id="rId5"/>
    <p:sldId id="272" r:id="rId6"/>
    <p:sldId id="262" r:id="rId7"/>
    <p:sldId id="263" r:id="rId8"/>
    <p:sldId id="264" r:id="rId9"/>
    <p:sldId id="265" r:id="rId10"/>
    <p:sldId id="267" r:id="rId11"/>
    <p:sldId id="268" r:id="rId12"/>
    <p:sldId id="266" r:id="rId13"/>
    <p:sldId id="261"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E7"/>
    <a:srgbClr val="C20E1A"/>
    <a:srgbClr val="2D4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15/05/2025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15/05/2025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35769E5-3A51-431E-9C31-3A20A203CBAC}"/>
              </a:ext>
            </a:extLst>
          </p:cNvPr>
          <p:cNvSpPr>
            <a:spLocks noGrp="1"/>
          </p:cNvSpPr>
          <p:nvPr>
            <p:ph type="subTitle" idx="1"/>
          </p:nvPr>
        </p:nvSpPr>
        <p:spPr>
          <a:xfrm>
            <a:off x="373238" y="3846746"/>
            <a:ext cx="4622508" cy="1105114"/>
          </a:xfrm>
        </p:spPr>
        <p:txBody>
          <a:bodyPr>
            <a:noAutofit/>
          </a:bodyPr>
          <a:lstStyle/>
          <a:p>
            <a:pPr algn="l"/>
            <a:r>
              <a:rPr lang="es-CO" sz="5400" dirty="0">
                <a:solidFill>
                  <a:schemeClr val="accent1">
                    <a:lumMod val="75000"/>
                  </a:schemeClr>
                </a:solidFill>
                <a:latin typeface="Helvetica Black"/>
              </a:rPr>
              <a:t> Smart Grass</a:t>
            </a:r>
            <a:endParaRPr lang="es-CO" sz="5400" dirty="0">
              <a:solidFill>
                <a:schemeClr val="accent1">
                  <a:lumMod val="75000"/>
                </a:schemeClr>
              </a:solidFill>
              <a:latin typeface="Anton"/>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1200" y="5465500"/>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998768" y="5465500"/>
            <a:ext cx="4155042" cy="53816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1800" b="0" kern="100" dirty="0">
                <a:solidFill>
                  <a:srgbClr val="000000"/>
                </a:solidFill>
                <a:effectLst/>
                <a:latin typeface="Times New Roman" panose="02020603050405020304" pitchFamily="18" charset="0"/>
                <a:ea typeface="Aptos"/>
                <a:cs typeface="Times New Roman" panose="02020603050405020304" pitchFamily="18" charset="0"/>
              </a:rPr>
              <a:t>Javier Berrio, Argenis Caro, Luis Amaya, Miguel Martínez</a:t>
            </a:r>
            <a:endParaRPr lang="es-419"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1800" dirty="0">
              <a:latin typeface="Antonio" pitchFamily="2" charset="0"/>
            </a:endParaRP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183" name="Título 1">
            <a:extLst>
              <a:ext uri="{FF2B5EF4-FFF2-40B4-BE49-F238E27FC236}">
                <a16:creationId xmlns:a16="http://schemas.microsoft.com/office/drawing/2014/main" id="{B20E1DEE-5635-49BF-9D5A-9B45F8A72E29}"/>
              </a:ext>
            </a:extLst>
          </p:cNvPr>
          <p:cNvSpPr txBox="1">
            <a:spLocks/>
          </p:cNvSpPr>
          <p:nvPr/>
        </p:nvSpPr>
        <p:spPr>
          <a:xfrm>
            <a:off x="673862" y="1451620"/>
            <a:ext cx="9253909" cy="667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rgbClr val="2D438E"/>
                </a:solidFill>
                <a:latin typeface="Anton" pitchFamily="2" charset="0"/>
              </a:rPr>
              <a:t>Gráficos</a:t>
            </a:r>
          </a:p>
        </p:txBody>
      </p:sp>
      <p:pic>
        <p:nvPicPr>
          <p:cNvPr id="3" name="Imagen 2">
            <a:extLst>
              <a:ext uri="{FF2B5EF4-FFF2-40B4-BE49-F238E27FC236}">
                <a16:creationId xmlns:a16="http://schemas.microsoft.com/office/drawing/2014/main" id="{A314F33F-0FA4-700A-F8B5-39C6DEA12D61}"/>
              </a:ext>
            </a:extLst>
          </p:cNvPr>
          <p:cNvPicPr>
            <a:picLocks noChangeAspect="1"/>
          </p:cNvPicPr>
          <p:nvPr/>
        </p:nvPicPr>
        <p:blipFill>
          <a:blip r:embed="rId4"/>
          <a:stretch>
            <a:fillRect/>
          </a:stretch>
        </p:blipFill>
        <p:spPr>
          <a:xfrm>
            <a:off x="398468" y="2298033"/>
            <a:ext cx="4910558" cy="2798893"/>
          </a:xfrm>
          <a:prstGeom prst="rect">
            <a:avLst/>
          </a:prstGeom>
        </p:spPr>
      </p:pic>
      <p:pic>
        <p:nvPicPr>
          <p:cNvPr id="4" name="Imagen 3">
            <a:extLst>
              <a:ext uri="{FF2B5EF4-FFF2-40B4-BE49-F238E27FC236}">
                <a16:creationId xmlns:a16="http://schemas.microsoft.com/office/drawing/2014/main" id="{E53EEA0A-5007-64B7-3FA4-0878DA674318}"/>
              </a:ext>
            </a:extLst>
          </p:cNvPr>
          <p:cNvPicPr>
            <a:picLocks noChangeAspect="1"/>
          </p:cNvPicPr>
          <p:nvPr/>
        </p:nvPicPr>
        <p:blipFill>
          <a:blip r:embed="rId5"/>
          <a:stretch>
            <a:fillRect/>
          </a:stretch>
        </p:blipFill>
        <p:spPr>
          <a:xfrm>
            <a:off x="6343651" y="2119086"/>
            <a:ext cx="4913682" cy="2798893"/>
          </a:xfrm>
          <a:prstGeom prst="rect">
            <a:avLst/>
          </a:prstGeom>
        </p:spPr>
      </p:pic>
      <p:pic>
        <p:nvPicPr>
          <p:cNvPr id="5" name="Imagen 4">
            <a:extLst>
              <a:ext uri="{FF2B5EF4-FFF2-40B4-BE49-F238E27FC236}">
                <a16:creationId xmlns:a16="http://schemas.microsoft.com/office/drawing/2014/main" id="{D240B01E-52D3-6088-8979-93BE3BE47C78}"/>
              </a:ext>
            </a:extLst>
          </p:cNvPr>
          <p:cNvPicPr>
            <a:picLocks noChangeAspect="1"/>
          </p:cNvPicPr>
          <p:nvPr/>
        </p:nvPicPr>
        <p:blipFill>
          <a:blip r:embed="rId6"/>
          <a:stretch>
            <a:fillRect/>
          </a:stretch>
        </p:blipFill>
        <p:spPr>
          <a:xfrm>
            <a:off x="5858384" y="5534757"/>
            <a:ext cx="5398949" cy="605736"/>
          </a:xfrm>
          <a:prstGeom prst="rect">
            <a:avLst/>
          </a:prstGeom>
        </p:spPr>
      </p:pic>
      <p:pic>
        <p:nvPicPr>
          <p:cNvPr id="8" name="Imagen 7">
            <a:extLst>
              <a:ext uri="{FF2B5EF4-FFF2-40B4-BE49-F238E27FC236}">
                <a16:creationId xmlns:a16="http://schemas.microsoft.com/office/drawing/2014/main" id="{D52FBFD9-5EF4-DCB6-1E89-2D090FCA08A4}"/>
              </a:ext>
            </a:extLst>
          </p:cNvPr>
          <p:cNvPicPr>
            <a:picLocks noChangeAspect="1"/>
          </p:cNvPicPr>
          <p:nvPr/>
        </p:nvPicPr>
        <p:blipFill>
          <a:blip r:embed="rId7"/>
          <a:stretch>
            <a:fillRect/>
          </a:stretch>
        </p:blipFill>
        <p:spPr>
          <a:xfrm>
            <a:off x="697323" y="5592817"/>
            <a:ext cx="4470400" cy="489615"/>
          </a:xfrm>
          <a:prstGeom prst="rect">
            <a:avLst/>
          </a:prstGeom>
        </p:spPr>
      </p:pic>
    </p:spTree>
    <p:extLst>
      <p:ext uri="{BB962C8B-B14F-4D97-AF65-F5344CB8AC3E}">
        <p14:creationId xmlns:p14="http://schemas.microsoft.com/office/powerpoint/2010/main" val="58082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2" name="3 Título">
            <a:extLst>
              <a:ext uri="{FF2B5EF4-FFF2-40B4-BE49-F238E27FC236}">
                <a16:creationId xmlns:a16="http://schemas.microsoft.com/office/drawing/2014/main" id="{F8951632-2AF2-563C-CB3B-28C7BB8CC3C4}"/>
              </a:ext>
            </a:extLst>
          </p:cNvPr>
          <p:cNvSpPr txBox="1">
            <a:spLocks/>
          </p:cNvSpPr>
          <p:nvPr/>
        </p:nvSpPr>
        <p:spPr>
          <a:xfrm>
            <a:off x="1421710" y="1162504"/>
            <a:ext cx="7774631" cy="1193371"/>
          </a:xfrm>
          <a:prstGeom prst="rect">
            <a:avLst/>
          </a:prstGeom>
        </p:spPr>
        <p:txBody>
          <a:bodyPr>
            <a:noAutofit/>
          </a:bodyPr>
          <a:lstStyle>
            <a:lvl1pPr>
              <a:defRPr>
                <a:latin typeface="+mj-lt"/>
                <a:ea typeface="+mj-ea"/>
                <a:cs typeface="+mj-cs"/>
              </a:defRPr>
            </a:lvl1pPr>
          </a:lstStyle>
          <a:p>
            <a:pPr algn="ctr"/>
            <a:r>
              <a:rPr lang="es-ES" sz="4800" b="1" kern="0" dirty="0">
                <a:solidFill>
                  <a:schemeClr val="accent1">
                    <a:lumMod val="75000"/>
                  </a:schemeClr>
                </a:solidFill>
                <a:latin typeface="Helvetica Black" pitchFamily="2" charset="0"/>
              </a:rPr>
              <a:t>Gráficos #2  </a:t>
            </a:r>
            <a:endParaRPr lang="es-CO" sz="4800" b="1" kern="0" dirty="0">
              <a:solidFill>
                <a:schemeClr val="accent1">
                  <a:lumMod val="75000"/>
                </a:schemeClr>
              </a:solidFill>
              <a:latin typeface="Helvetica Black" pitchFamily="2" charset="0"/>
            </a:endParaRPr>
          </a:p>
        </p:txBody>
      </p:sp>
      <p:pic>
        <p:nvPicPr>
          <p:cNvPr id="3" name="Imagen 2">
            <a:extLst>
              <a:ext uri="{FF2B5EF4-FFF2-40B4-BE49-F238E27FC236}">
                <a16:creationId xmlns:a16="http://schemas.microsoft.com/office/drawing/2014/main" id="{673FE7B9-5953-D5D2-0E0C-A24A920C2243}"/>
              </a:ext>
            </a:extLst>
          </p:cNvPr>
          <p:cNvPicPr>
            <a:picLocks noChangeAspect="1"/>
          </p:cNvPicPr>
          <p:nvPr/>
        </p:nvPicPr>
        <p:blipFill>
          <a:blip r:embed="rId4"/>
          <a:stretch>
            <a:fillRect/>
          </a:stretch>
        </p:blipFill>
        <p:spPr>
          <a:xfrm>
            <a:off x="1714275" y="1944914"/>
            <a:ext cx="7189500" cy="3634877"/>
          </a:xfrm>
          <a:prstGeom prst="rect">
            <a:avLst/>
          </a:prstGeom>
        </p:spPr>
      </p:pic>
      <p:pic>
        <p:nvPicPr>
          <p:cNvPr id="4" name="Imagen 3">
            <a:extLst>
              <a:ext uri="{FF2B5EF4-FFF2-40B4-BE49-F238E27FC236}">
                <a16:creationId xmlns:a16="http://schemas.microsoft.com/office/drawing/2014/main" id="{BC09E768-029F-BEC0-EB58-0FD8C0EFC893}"/>
              </a:ext>
            </a:extLst>
          </p:cNvPr>
          <p:cNvPicPr>
            <a:picLocks noChangeAspect="1"/>
          </p:cNvPicPr>
          <p:nvPr/>
        </p:nvPicPr>
        <p:blipFill>
          <a:blip r:embed="rId5"/>
          <a:stretch>
            <a:fillRect/>
          </a:stretch>
        </p:blipFill>
        <p:spPr>
          <a:xfrm>
            <a:off x="2159907" y="5695496"/>
            <a:ext cx="8205927" cy="536494"/>
          </a:xfrm>
          <a:prstGeom prst="rect">
            <a:avLst/>
          </a:prstGeom>
        </p:spPr>
      </p:pic>
    </p:spTree>
    <p:extLst>
      <p:ext uri="{BB962C8B-B14F-4D97-AF65-F5344CB8AC3E}">
        <p14:creationId xmlns:p14="http://schemas.microsoft.com/office/powerpoint/2010/main" val="236149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22" name="Título 1">
            <a:extLst>
              <a:ext uri="{FF2B5EF4-FFF2-40B4-BE49-F238E27FC236}">
                <a16:creationId xmlns:a16="http://schemas.microsoft.com/office/drawing/2014/main" id="{7C43250F-ED2C-4208-AAA4-944084059146}"/>
              </a:ext>
            </a:extLst>
          </p:cNvPr>
          <p:cNvSpPr txBox="1">
            <a:spLocks/>
          </p:cNvSpPr>
          <p:nvPr/>
        </p:nvSpPr>
        <p:spPr>
          <a:xfrm>
            <a:off x="1225405" y="959440"/>
            <a:ext cx="7860538" cy="9843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chemeClr val="accent1">
                    <a:lumMod val="75000"/>
                  </a:schemeClr>
                </a:solidFill>
                <a:latin typeface="Anton" pitchFamily="2" charset="0"/>
              </a:rPr>
              <a:t>Conclusiones</a:t>
            </a:r>
          </a:p>
        </p:txBody>
      </p:sp>
      <p:grpSp>
        <p:nvGrpSpPr>
          <p:cNvPr id="3" name="Google Shape;14249;p135">
            <a:extLst>
              <a:ext uri="{FF2B5EF4-FFF2-40B4-BE49-F238E27FC236}">
                <a16:creationId xmlns:a16="http://schemas.microsoft.com/office/drawing/2014/main" id="{C899F766-A458-CDBC-0042-D94AF49329EA}"/>
              </a:ext>
            </a:extLst>
          </p:cNvPr>
          <p:cNvGrpSpPr/>
          <p:nvPr/>
        </p:nvGrpSpPr>
        <p:grpSpPr>
          <a:xfrm>
            <a:off x="9227775" y="2506878"/>
            <a:ext cx="2609676" cy="1599850"/>
            <a:chOff x="-63679950" y="4093450"/>
            <a:chExt cx="320600" cy="317650"/>
          </a:xfrm>
          <a:solidFill>
            <a:schemeClr val="accent1">
              <a:lumMod val="75000"/>
            </a:schemeClr>
          </a:solidFill>
        </p:grpSpPr>
        <p:sp>
          <p:nvSpPr>
            <p:cNvPr id="4" name="Google Shape;14250;p135">
              <a:extLst>
                <a:ext uri="{FF2B5EF4-FFF2-40B4-BE49-F238E27FC236}">
                  <a16:creationId xmlns:a16="http://schemas.microsoft.com/office/drawing/2014/main" id="{C4C3CA39-175A-527D-4F0F-0889282016A4}"/>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51;p135">
              <a:extLst>
                <a:ext uri="{FF2B5EF4-FFF2-40B4-BE49-F238E27FC236}">
                  <a16:creationId xmlns:a16="http://schemas.microsoft.com/office/drawing/2014/main" id="{6F538D7F-BC94-E59E-7459-33018CBB23B4}"/>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52;p135">
              <a:extLst>
                <a:ext uri="{FF2B5EF4-FFF2-40B4-BE49-F238E27FC236}">
                  <a16:creationId xmlns:a16="http://schemas.microsoft.com/office/drawing/2014/main" id="{419D83BF-ED4F-9CDC-2EA5-F678B143DCB9}"/>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uadroTexto 8">
            <a:extLst>
              <a:ext uri="{FF2B5EF4-FFF2-40B4-BE49-F238E27FC236}">
                <a16:creationId xmlns:a16="http://schemas.microsoft.com/office/drawing/2014/main" id="{E75E862A-58FF-4FDA-BE1C-EF73D8300AA7}"/>
              </a:ext>
            </a:extLst>
          </p:cNvPr>
          <p:cNvSpPr txBox="1"/>
          <p:nvPr/>
        </p:nvSpPr>
        <p:spPr>
          <a:xfrm>
            <a:off x="354549" y="2180037"/>
            <a:ext cx="8731394" cy="3139321"/>
          </a:xfrm>
          <a:prstGeom prst="rect">
            <a:avLst/>
          </a:prstGeom>
          <a:noFill/>
        </p:spPr>
        <p:txBody>
          <a:bodyPr wrap="square">
            <a:spAutoFit/>
          </a:bodyPr>
          <a:lstStyle/>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El proyecto de control, emisión de gases de CO2 y producción de vidrio, cuyo objetivo central fue mejorar la gestión de los materiales en el inventario, optimizar la producción y reducir las emisiones de CO2, ha dado como resultado avances significativos en la eficiencia y sostenibilidad de la operación. </a:t>
            </a:r>
            <a:r>
              <a:rPr lang="es-ES" dirty="0">
                <a:solidFill>
                  <a:schemeClr val="accent1">
                    <a:lumMod val="75000"/>
                  </a:schemeClr>
                </a:solidFill>
                <a:latin typeface="Anton" pitchFamily="2" charset="0"/>
              </a:rPr>
              <a:t>Con los conocimientos adquiridos y mediante interfaces gráficas en Java (JFrame), se logró estructurar la información y facilitar el seguimiento de los datos, lo que permitió una planificación más eficiente.</a:t>
            </a:r>
          </a:p>
          <a:p>
            <a:r>
              <a:rPr lang="es-ES" dirty="0">
                <a:solidFill>
                  <a:schemeClr val="accent1">
                    <a:lumMod val="75000"/>
                  </a:schemeClr>
                </a:solidFill>
                <a:latin typeface="Anton" pitchFamily="2" charset="0"/>
              </a:rPr>
              <a:t>Las gráficas por hora, día y semana fueron clave para analizar el comportamiento de las emisiones en distintos momentos. Gracias a ellas, fue posible identificar los picos de mayor impacto ambiental y tomar decisiones más efectivas para reducir las emisiones y mejorar el rendimiento del sistema.</a:t>
            </a:r>
          </a:p>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 </a:t>
            </a:r>
            <a:r>
              <a:rPr lang="es-E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 un mejor aprovechamiento de las materias primas.</a:t>
            </a:r>
            <a:endParaRPr lang="es-419"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83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pic>
        <p:nvPicPr>
          <p:cNvPr id="2" name="Imagen 1">
            <a:extLst>
              <a:ext uri="{FF2B5EF4-FFF2-40B4-BE49-F238E27FC236}">
                <a16:creationId xmlns:a16="http://schemas.microsoft.com/office/drawing/2014/main" id="{A627D437-8947-D288-E942-D37F1F02FDDF}"/>
              </a:ext>
            </a:extLst>
          </p:cNvPr>
          <p:cNvPicPr>
            <a:picLocks noChangeAspect="1"/>
          </p:cNvPicPr>
          <p:nvPr/>
        </p:nvPicPr>
        <p:blipFill>
          <a:blip r:embed="rId4"/>
          <a:stretch>
            <a:fillRect/>
          </a:stretch>
        </p:blipFill>
        <p:spPr>
          <a:xfrm>
            <a:off x="8723086" y="4987362"/>
            <a:ext cx="3596368" cy="2013966"/>
          </a:xfrm>
          <a:prstGeom prst="rect">
            <a:avLst/>
          </a:prstGeom>
          <a:ln>
            <a:noFill/>
          </a:ln>
          <a:effectLst>
            <a:softEdge rad="112500"/>
          </a:effectLst>
        </p:spPr>
      </p:pic>
    </p:spTree>
    <p:extLst>
      <p:ext uri="{BB962C8B-B14F-4D97-AF65-F5344CB8AC3E}">
        <p14:creationId xmlns:p14="http://schemas.microsoft.com/office/powerpoint/2010/main" val="8935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3557240" y="3021980"/>
            <a:ext cx="8017726" cy="3367669"/>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Desarrollo de Software en Java para la gestión de problemas con la producción, Venta y control de emisiones de CO2 del Vidrio</a:t>
            </a:r>
            <a:endParaRPr lang="es-419"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32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267472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1732660"/>
            <a:ext cx="4957504" cy="984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dirty="0">
                <a:solidFill>
                  <a:srgbClr val="2D438E"/>
                </a:solidFill>
                <a:latin typeface="Antonio" pitchFamily="2" charset="0"/>
              </a:rPr>
              <a:t>Introducción</a:t>
            </a:r>
            <a:endParaRPr lang="es-CO" sz="4000"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1" y="3255128"/>
            <a:ext cx="9250723" cy="269962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5900" b="1" dirty="0">
                <a:solidFill>
                  <a:schemeClr val="accent1">
                    <a:lumMod val="75000"/>
                  </a:schemeClr>
                </a:solidFill>
              </a:rPr>
              <a:t>La industria del vidrio enfrenta retos clave, como la reducción de emisiones de CO2 y la optimización de procesos productivos y comerciales. Este proyecto propone el desarrollo de un software en Java que gestiona de forma integral la producción, las emisiones y las ventas, promoviendo la eficiencia operativa</a:t>
            </a:r>
          </a:p>
          <a:p>
            <a:pPr algn="l"/>
            <a:endParaRPr lang="es-CO" sz="18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2859639" y="1259765"/>
            <a:ext cx="6472721" cy="984359"/>
          </a:xfrm>
        </p:spPr>
        <p:txBody>
          <a:bodyPr>
            <a:normAutofit/>
          </a:bodyPr>
          <a:lstStyle/>
          <a:p>
            <a:pPr algn="l"/>
            <a:r>
              <a:rPr lang="es-CO" sz="4400" dirty="0">
                <a:solidFill>
                  <a:srgbClr val="2D438E"/>
                </a:solidFill>
                <a:latin typeface="Anton" pitchFamily="2" charset="0"/>
              </a:rPr>
              <a:t>Descripción del problema</a:t>
            </a: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6264623" y="2523828"/>
            <a:ext cx="162355" cy="1118450"/>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5666874" y="3215575"/>
            <a:ext cx="6172198" cy="17386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2200" b="1" dirty="0">
                <a:solidFill>
                  <a:schemeClr val="accent1">
                    <a:lumMod val="75000"/>
                  </a:schemeClr>
                </a:solidFill>
                <a:effectLst/>
                <a:latin typeface="Helvetica" panose="020B0604020202020204" pitchFamily="34" charset="0"/>
                <a:ea typeface="Calibri" panose="020F0502020204030204" pitchFamily="34" charset="0"/>
                <a:cs typeface="Times New Roman" panose="02020603050405020304" pitchFamily="18" charset="0"/>
              </a:rPr>
              <a:t>El CO2 es un problema ya que muchas empresas no saben que tanto gases se libera a la hora de la fabricación y no saben que dañan significativamente al medio ambiente, este problema no solo se puede ver en nuestra ciudad sino también a nivel nacional e internacional ya que la mayoría de industrias no les importa mucho el entorno.</a:t>
            </a:r>
            <a:endParaRPr lang="es-CO" sz="2200" dirty="0">
              <a:solidFill>
                <a:schemeClr val="accent1">
                  <a:lumMod val="75000"/>
                </a:schemeClr>
              </a:solidFill>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6542809" y="2439876"/>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dirty="0">
              <a:solidFill>
                <a:srgbClr val="2D438E"/>
              </a:solidFill>
              <a:latin typeface="Antonio" pitchFamily="2" charset="0"/>
            </a:endParaRPr>
          </a:p>
        </p:txBody>
      </p:sp>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772128"/>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0971" y="2512519"/>
            <a:ext cx="162355" cy="1118450"/>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2" y="3215575"/>
            <a:ext cx="4635164" cy="280679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b="1" kern="0" dirty="0">
                <a:solidFill>
                  <a:schemeClr val="accent1">
                    <a:lumMod val="75000"/>
                  </a:schemeClr>
                </a:solidFill>
                <a:latin typeface="Helvetica" pitchFamily="2" charset="0"/>
              </a:rPr>
              <a:t>El problema además de causar perdidas, genera mucha liberación de CO2 y no sabemos cuanto se libera, ya que muchas empresas necesitan un programa u aplicativo para resolverlo y llevar un orden de los materiales en la producción del vidrio.</a:t>
            </a:r>
            <a:endParaRPr lang="es-CO" sz="1800" b="1" kern="0" dirty="0">
              <a:solidFill>
                <a:schemeClr val="bg1"/>
              </a:solidFill>
              <a:latin typeface="Helvetica" pitchFamily="2" charset="0"/>
            </a:endParaRPr>
          </a:p>
        </p:txBody>
      </p:sp>
    </p:spTree>
    <p:extLst>
      <p:ext uri="{BB962C8B-B14F-4D97-AF65-F5344CB8AC3E}">
        <p14:creationId xmlns:p14="http://schemas.microsoft.com/office/powerpoint/2010/main" val="30102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XX</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2317325"/>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XXXXXXXX</a:t>
            </a:r>
            <a:endParaRPr lang="es-CO"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1435675" y="2936391"/>
            <a:ext cx="7574592" cy="921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14" name="Título 1">
            <a:extLst>
              <a:ext uri="{FF2B5EF4-FFF2-40B4-BE49-F238E27FC236}">
                <a16:creationId xmlns:a16="http://schemas.microsoft.com/office/drawing/2014/main" id="{1EEDE4E2-BDB0-413E-9223-CFF53F5C13EC}"/>
              </a:ext>
            </a:extLst>
          </p:cNvPr>
          <p:cNvSpPr txBox="1">
            <a:spLocks/>
          </p:cNvSpPr>
          <p:nvPr/>
        </p:nvSpPr>
        <p:spPr>
          <a:xfrm>
            <a:off x="673861" y="5498308"/>
            <a:ext cx="647231" cy="7196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6600" dirty="0">
                <a:solidFill>
                  <a:schemeClr val="bg1"/>
                </a:solidFill>
                <a:latin typeface="Anton" pitchFamily="2" charset="0"/>
              </a:rPr>
              <a:t>“</a:t>
            </a:r>
            <a:endParaRPr lang="es-CO" sz="6600" dirty="0">
              <a:solidFill>
                <a:schemeClr val="bg1"/>
              </a:solidFill>
              <a:latin typeface="Anton" pitchFamily="2" charset="0"/>
            </a:endParaRPr>
          </a:p>
        </p:txBody>
      </p:sp>
      <p:sp>
        <p:nvSpPr>
          <p:cNvPr id="11" name="Subtítulo 2">
            <a:extLst>
              <a:ext uri="{FF2B5EF4-FFF2-40B4-BE49-F238E27FC236}">
                <a16:creationId xmlns:a16="http://schemas.microsoft.com/office/drawing/2014/main" id="{53AB549D-C49A-4A8F-9ECE-163C371795A6}"/>
              </a:ext>
            </a:extLst>
          </p:cNvPr>
          <p:cNvSpPr txBox="1">
            <a:spLocks/>
          </p:cNvSpPr>
          <p:nvPr/>
        </p:nvSpPr>
        <p:spPr>
          <a:xfrm>
            <a:off x="673861" y="5521761"/>
            <a:ext cx="4759929" cy="9060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adipiscing</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elit</a:t>
            </a:r>
            <a:r>
              <a:rPr lang="es-ES" sz="1800" dirty="0">
                <a:solidFill>
                  <a:schemeClr val="bg1"/>
                </a:solidFill>
                <a:latin typeface="Antonio" pitchFamily="2" charset="0"/>
                <a:cs typeface="Arial" panose="020B0604020202020204" pitchFamily="34" charset="0"/>
              </a:rPr>
              <a:t>, sed </a:t>
            </a:r>
            <a:r>
              <a:rPr lang="es-ES" sz="1800" dirty="0" err="1">
                <a:solidFill>
                  <a:schemeClr val="bg1"/>
                </a:solidFill>
                <a:latin typeface="Antonio" pitchFamily="2" charset="0"/>
                <a:cs typeface="Arial" panose="020B0604020202020204" pitchFamily="34" charset="0"/>
              </a:rPr>
              <a:t>diam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nonummy</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nibh</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euismod</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tinLorem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endParaRPr lang="es-CO" sz="1800" dirty="0">
              <a:solidFill>
                <a:schemeClr val="bg1"/>
              </a:solidFill>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099E53D5-BEDE-EE4E-C6EF-BDF805200DE9}"/>
              </a:ext>
            </a:extLst>
          </p:cNvPr>
          <p:cNvPicPr>
            <a:picLocks noChangeAspect="1"/>
          </p:cNvPicPr>
          <p:nvPr/>
        </p:nvPicPr>
        <p:blipFill>
          <a:blip r:embed="rId5"/>
          <a:stretch>
            <a:fillRect/>
          </a:stretch>
        </p:blipFill>
        <p:spPr>
          <a:xfrm>
            <a:off x="-16955" y="1"/>
            <a:ext cx="12207609" cy="6858000"/>
          </a:xfrm>
          <a:prstGeom prst="rect">
            <a:avLst/>
          </a:prstGeom>
        </p:spPr>
      </p:pic>
    </p:spTree>
    <p:extLst>
      <p:ext uri="{BB962C8B-B14F-4D97-AF65-F5344CB8AC3E}">
        <p14:creationId xmlns:p14="http://schemas.microsoft.com/office/powerpoint/2010/main" val="34140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1903" y="1366969"/>
            <a:ext cx="3735102"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Objetivo general</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6514" y="1727994"/>
            <a:ext cx="201943" cy="1391166"/>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538553" y="2923804"/>
            <a:ext cx="7833922" cy="256722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b="1" kern="0" dirty="0">
                <a:solidFill>
                  <a:schemeClr val="accent1">
                    <a:lumMod val="75000"/>
                  </a:schemeClr>
                </a:solidFill>
                <a:latin typeface="Helvetica" pitchFamily="2" charset="0"/>
              </a:rPr>
              <a:t>Desarrollar un aplicativo en java para una solución que busque cumplir con los problemas de producción y control de CO2 del vidrio en la empresa ALUMIGLASS </a:t>
            </a:r>
            <a:r>
              <a:rPr lang="es-ES" sz="2400" b="1" kern="0" dirty="0">
                <a:solidFill>
                  <a:schemeClr val="bg1"/>
                </a:solidFill>
                <a:latin typeface="Helvetica" pitchFamily="2" charset="0"/>
              </a:rPr>
              <a:t>CARIBE. </a:t>
            </a:r>
            <a:endParaRPr lang="es-CO" sz="2400" b="1" kern="0" dirty="0">
              <a:solidFill>
                <a:schemeClr val="bg1"/>
              </a:solidFill>
              <a:latin typeface="Helvetica" pitchFamily="2" charset="0"/>
            </a:endParaRPr>
          </a:p>
          <a:p>
            <a:pPr algn="l"/>
            <a:endParaRPr lang="es-ES" b="1" dirty="0">
              <a:solidFill>
                <a:srgbClr val="2D438E"/>
              </a:solidFill>
              <a:latin typeface="Antonio" pitchFamily="2" charset="0"/>
            </a:endParaRPr>
          </a:p>
        </p:txBody>
      </p:sp>
      <p:pic>
        <p:nvPicPr>
          <p:cNvPr id="5" name="Imagen 4">
            <a:extLst>
              <a:ext uri="{FF2B5EF4-FFF2-40B4-BE49-F238E27FC236}">
                <a16:creationId xmlns:a16="http://schemas.microsoft.com/office/drawing/2014/main" id="{17257718-FE0A-C412-8201-9D4EDC0E830E}"/>
              </a:ext>
            </a:extLst>
          </p:cNvPr>
          <p:cNvPicPr>
            <a:picLocks noChangeAspect="1"/>
          </p:cNvPicPr>
          <p:nvPr/>
        </p:nvPicPr>
        <p:blipFill>
          <a:blip r:embed="rId5"/>
          <a:stretch>
            <a:fillRect/>
          </a:stretch>
        </p:blipFill>
        <p:spPr>
          <a:xfrm>
            <a:off x="8115621" y="2086598"/>
            <a:ext cx="3109229" cy="3115326"/>
          </a:xfrm>
          <a:prstGeom prst="rect">
            <a:avLst/>
          </a:prstGeom>
        </p:spPr>
      </p:pic>
      <p:pic>
        <p:nvPicPr>
          <p:cNvPr id="6" name="Imagen 5">
            <a:extLst>
              <a:ext uri="{FF2B5EF4-FFF2-40B4-BE49-F238E27FC236}">
                <a16:creationId xmlns:a16="http://schemas.microsoft.com/office/drawing/2014/main" id="{22DF4D24-5C57-F2EE-D072-3F7F4E661A62}"/>
              </a:ext>
            </a:extLst>
          </p:cNvPr>
          <p:cNvPicPr>
            <a:picLocks noChangeAspect="1"/>
          </p:cNvPicPr>
          <p:nvPr/>
        </p:nvPicPr>
        <p:blipFill>
          <a:blip r:embed="rId6"/>
          <a:stretch>
            <a:fillRect/>
          </a:stretch>
        </p:blipFill>
        <p:spPr>
          <a:xfrm>
            <a:off x="9302246" y="1073575"/>
            <a:ext cx="2889754" cy="2901948"/>
          </a:xfrm>
          <a:prstGeom prst="rect">
            <a:avLst/>
          </a:prstGeom>
        </p:spPr>
      </p:pic>
      <p:pic>
        <p:nvPicPr>
          <p:cNvPr id="8" name="Imagen 7">
            <a:extLst>
              <a:ext uri="{FF2B5EF4-FFF2-40B4-BE49-F238E27FC236}">
                <a16:creationId xmlns:a16="http://schemas.microsoft.com/office/drawing/2014/main" id="{9B27FD51-DDD6-07FB-7770-EE68D64F181B}"/>
              </a:ext>
            </a:extLst>
          </p:cNvPr>
          <p:cNvPicPr>
            <a:picLocks noChangeAspect="1"/>
          </p:cNvPicPr>
          <p:nvPr/>
        </p:nvPicPr>
        <p:blipFill>
          <a:blip r:embed="rId7"/>
          <a:stretch>
            <a:fillRect/>
          </a:stretch>
        </p:blipFill>
        <p:spPr>
          <a:xfrm>
            <a:off x="8688694" y="2785936"/>
            <a:ext cx="1963082" cy="1707028"/>
          </a:xfrm>
          <a:prstGeom prst="rect">
            <a:avLst/>
          </a:prstGeom>
        </p:spPr>
      </p:pic>
    </p:spTree>
    <p:extLst>
      <p:ext uri="{BB962C8B-B14F-4D97-AF65-F5344CB8AC3E}">
        <p14:creationId xmlns:p14="http://schemas.microsoft.com/office/powerpoint/2010/main" val="397811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85" y="182982"/>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62712" y="1083628"/>
            <a:ext cx="7744274"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rgbClr val="2D438E"/>
                </a:solidFill>
                <a:latin typeface="Anton" pitchFamily="2" charset="0"/>
              </a:rPr>
              <a:t>Objetivos específicos</a:t>
            </a:r>
          </a:p>
        </p:txBody>
      </p:sp>
      <p:sp>
        <p:nvSpPr>
          <p:cNvPr id="3" name="CuadroTexto 2">
            <a:extLst>
              <a:ext uri="{FF2B5EF4-FFF2-40B4-BE49-F238E27FC236}">
                <a16:creationId xmlns:a16="http://schemas.microsoft.com/office/drawing/2014/main" id="{5E36CED7-80FA-1579-E4C5-02F5287D5462}"/>
              </a:ext>
            </a:extLst>
          </p:cNvPr>
          <p:cNvSpPr txBox="1"/>
          <p:nvPr/>
        </p:nvSpPr>
        <p:spPr>
          <a:xfrm>
            <a:off x="412596" y="1580233"/>
            <a:ext cx="9255512" cy="4503797"/>
          </a:xfrm>
          <a:prstGeom prst="rect">
            <a:avLst/>
          </a:prstGeom>
          <a:noFill/>
        </p:spPr>
        <p:txBody>
          <a:bodyPr wrap="square">
            <a:spAutoFit/>
          </a:bodyPr>
          <a:lstStyle/>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Analizar los requerimientos funcionales y no funcionales de los problemas actuales en la producción y venta de vidrio, en la empresa ALUMIGLASS CARIBE, para la gestión del aplicativo en java.</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Diseñar la arquitectura del software que permita gestionar eficientemente la producción y venta de vidrio, integrando funcionalidades para el monitoreo de materiales y emisiones de CO2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Codificar las funcionalidades del aplicativo en Java, asegurando la integración de módulos para la gestión de inventarios, producción, ventas y análisis de impacto ambiental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Verificar (Testear) por medio de pruebas exhaustivas del aplicativo para asegurar que cumple con los requisitos funcionales y técnicos, incluyendo pruebas de rendimiento, seguridad y usabilidad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buNone/>
            </a:pPr>
            <a:r>
              <a:rPr lang="es-MX" sz="1400" dirty="0">
                <a:solidFill>
                  <a:schemeClr val="accent1">
                    <a:lumMod val="75000"/>
                  </a:schemeClr>
                </a:solidFill>
                <a:effectLst/>
                <a:latin typeface="Times New Roman" panose="02020603050405020304" pitchFamily="18" charset="0"/>
                <a:ea typeface="Calibri" panose="020F0502020204030204" pitchFamily="34" charset="0"/>
              </a:rPr>
              <a:t>    Implementar un aplicativo en java que permita resolver los problemas actuales en la producción y venta de vidrio, en la empresa torreón de la fortuna y ayuda</a:t>
            </a:r>
            <a:endParaRPr lang="es-CO" sz="1400" b="1" kern="0" dirty="0">
              <a:solidFill>
                <a:schemeClr val="tx2">
                  <a:lumMod val="60000"/>
                  <a:lumOff val="40000"/>
                </a:schemeClr>
              </a:solidFill>
              <a:latin typeface="Helvetica" pitchFamily="2" charset="0"/>
            </a:endParaRPr>
          </a:p>
        </p:txBody>
      </p:sp>
      <p:pic>
        <p:nvPicPr>
          <p:cNvPr id="4" name="Imagen 3">
            <a:extLst>
              <a:ext uri="{FF2B5EF4-FFF2-40B4-BE49-F238E27FC236}">
                <a16:creationId xmlns:a16="http://schemas.microsoft.com/office/drawing/2014/main" id="{B1E1ED3F-96FD-67E9-B9DA-A10980E012F6}"/>
              </a:ext>
            </a:extLst>
          </p:cNvPr>
          <p:cNvPicPr>
            <a:picLocks noChangeAspect="1"/>
          </p:cNvPicPr>
          <p:nvPr/>
        </p:nvPicPr>
        <p:blipFill>
          <a:blip r:embed="rId4"/>
          <a:stretch>
            <a:fillRect/>
          </a:stretch>
        </p:blipFill>
        <p:spPr>
          <a:xfrm>
            <a:off x="10208841" y="1032528"/>
            <a:ext cx="1320447" cy="5051502"/>
          </a:xfrm>
          <a:prstGeom prst="rect">
            <a:avLst/>
          </a:prstGeom>
        </p:spPr>
      </p:pic>
    </p:spTree>
    <p:extLst>
      <p:ext uri="{BB962C8B-B14F-4D97-AF65-F5344CB8AC3E}">
        <p14:creationId xmlns:p14="http://schemas.microsoft.com/office/powerpoint/2010/main" val="259670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39" name="Título 1">
            <a:extLst>
              <a:ext uri="{FF2B5EF4-FFF2-40B4-BE49-F238E27FC236}">
                <a16:creationId xmlns:a16="http://schemas.microsoft.com/office/drawing/2014/main" id="{65BBF575-272B-4BA5-8152-C86050B0B98E}"/>
              </a:ext>
            </a:extLst>
          </p:cNvPr>
          <p:cNvSpPr txBox="1">
            <a:spLocks/>
          </p:cNvSpPr>
          <p:nvPr/>
        </p:nvSpPr>
        <p:spPr>
          <a:xfrm>
            <a:off x="673862" y="1451620"/>
            <a:ext cx="7128211" cy="662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dirty="0">
                <a:solidFill>
                  <a:srgbClr val="2D438E"/>
                </a:solidFill>
                <a:latin typeface="Anton" pitchFamily="2" charset="0"/>
              </a:rPr>
              <a:t>Justificación</a:t>
            </a:r>
          </a:p>
        </p:txBody>
      </p:sp>
      <p:sp>
        <p:nvSpPr>
          <p:cNvPr id="3" name="CuadroTexto 2">
            <a:extLst>
              <a:ext uri="{FF2B5EF4-FFF2-40B4-BE49-F238E27FC236}">
                <a16:creationId xmlns:a16="http://schemas.microsoft.com/office/drawing/2014/main" id="{4BF40B4A-E3E5-E573-875B-951CA58C2A64}"/>
              </a:ext>
            </a:extLst>
          </p:cNvPr>
          <p:cNvSpPr txBox="1"/>
          <p:nvPr/>
        </p:nvSpPr>
        <p:spPr>
          <a:xfrm>
            <a:off x="434897" y="2114002"/>
            <a:ext cx="7128211" cy="3170099"/>
          </a:xfrm>
          <a:prstGeom prst="rect">
            <a:avLst/>
          </a:prstGeom>
          <a:noFill/>
        </p:spPr>
        <p:txBody>
          <a:bodyPr wrap="square">
            <a:spAutoFit/>
          </a:bodyPr>
          <a:lstStyle/>
          <a:p>
            <a:pPr indent="180340">
              <a:defRPr/>
            </a:pPr>
            <a:r>
              <a:rPr lang="es-MX" sz="2000" dirty="0">
                <a:solidFill>
                  <a:schemeClr val="accent1">
                    <a:lumMod val="75000"/>
                  </a:schemeClr>
                </a:solidFill>
                <a:effectLst/>
                <a:latin typeface="Anton"/>
                <a:ea typeface="Calibri" panose="020F0502020204030204" pitchFamily="34" charset="0"/>
                <a:cs typeface="Times New Roman" panose="02020603050405020304" pitchFamily="18" charset="0"/>
              </a:rPr>
              <a:t>El proyecto se basa en la necesidad de mejorar la eficiencia en la producción y comercialización del vidrio, un proceso fundamental en estas empresas. La implementación de un aplicativo eficiente para la optimización de recursos tiene un impacto directo en la reducción del desperdicio durante la fabricación, lo que no solo contribuye a la sostenibilidad del proceso, sino que también permite a las empresas reducir costos operativos. Al reducir el desperdicio de material y optimizar el uso de recursos de producción, las empresas logran mejorar su competitividad en el mercado.</a:t>
            </a:r>
            <a:endParaRPr lang="es-419" sz="20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grpSp>
        <p:nvGrpSpPr>
          <p:cNvPr id="4" name="Google Shape;14151;p135">
            <a:extLst>
              <a:ext uri="{FF2B5EF4-FFF2-40B4-BE49-F238E27FC236}">
                <a16:creationId xmlns:a16="http://schemas.microsoft.com/office/drawing/2014/main" id="{01FE6BCC-3DE3-759F-87C2-3D03A131F738}"/>
              </a:ext>
            </a:extLst>
          </p:cNvPr>
          <p:cNvGrpSpPr/>
          <p:nvPr/>
        </p:nvGrpSpPr>
        <p:grpSpPr>
          <a:xfrm>
            <a:off x="8041038" y="1782811"/>
            <a:ext cx="3427981" cy="3613793"/>
            <a:chOff x="-60988625" y="3740800"/>
            <a:chExt cx="316650" cy="310350"/>
          </a:xfrm>
          <a:solidFill>
            <a:schemeClr val="accent1">
              <a:lumMod val="75000"/>
            </a:schemeClr>
          </a:solidFill>
        </p:grpSpPr>
        <p:sp>
          <p:nvSpPr>
            <p:cNvPr id="5" name="Google Shape;14152;p135">
              <a:extLst>
                <a:ext uri="{FF2B5EF4-FFF2-40B4-BE49-F238E27FC236}">
                  <a16:creationId xmlns:a16="http://schemas.microsoft.com/office/drawing/2014/main" id="{F458ECDE-E442-B876-3546-DBD5D0E63B6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53;p135">
              <a:extLst>
                <a:ext uri="{FF2B5EF4-FFF2-40B4-BE49-F238E27FC236}">
                  <a16:creationId xmlns:a16="http://schemas.microsoft.com/office/drawing/2014/main" id="{68AFCEEA-1897-3123-90FD-019D62ED75DC}"/>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54;p135">
              <a:extLst>
                <a:ext uri="{FF2B5EF4-FFF2-40B4-BE49-F238E27FC236}">
                  <a16:creationId xmlns:a16="http://schemas.microsoft.com/office/drawing/2014/main" id="{3E1F9DD4-969D-09BA-77AC-155B634267A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983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92" name="Título 1">
            <a:extLst>
              <a:ext uri="{FF2B5EF4-FFF2-40B4-BE49-F238E27FC236}">
                <a16:creationId xmlns:a16="http://schemas.microsoft.com/office/drawing/2014/main" id="{012DE933-AEF9-453A-AA19-6BB57A7AC7B1}"/>
              </a:ext>
            </a:extLst>
          </p:cNvPr>
          <p:cNvSpPr txBox="1">
            <a:spLocks/>
          </p:cNvSpPr>
          <p:nvPr/>
        </p:nvSpPr>
        <p:spPr>
          <a:xfrm>
            <a:off x="579864" y="1362146"/>
            <a:ext cx="7860538" cy="1175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b="1" kern="0" dirty="0">
                <a:solidFill>
                  <a:schemeClr val="accent1">
                    <a:lumMod val="75000"/>
                  </a:schemeClr>
                </a:solidFill>
                <a:latin typeface="Helvetica Black" pitchFamily="2" charset="0"/>
              </a:rPr>
              <a:t>ODS ( objetivo de desarrollo sostenible )  </a:t>
            </a:r>
            <a:endParaRPr lang="es-CO" sz="2800" b="1" kern="0" dirty="0">
              <a:solidFill>
                <a:schemeClr val="accent1">
                  <a:lumMod val="75000"/>
                </a:schemeClr>
              </a:solidFill>
              <a:latin typeface="Helvetica Black" pitchFamily="2" charset="0"/>
            </a:endParaRPr>
          </a:p>
          <a:p>
            <a:pPr algn="l"/>
            <a:endParaRPr lang="es-ES" sz="2800" dirty="0">
              <a:solidFill>
                <a:srgbClr val="2D438E"/>
              </a:solidFill>
              <a:latin typeface="Anton" pitchFamily="2" charset="0"/>
            </a:endParaRPr>
          </a:p>
        </p:txBody>
      </p:sp>
      <p:sp>
        <p:nvSpPr>
          <p:cNvPr id="4" name="CuadroTexto 3">
            <a:extLst>
              <a:ext uri="{FF2B5EF4-FFF2-40B4-BE49-F238E27FC236}">
                <a16:creationId xmlns:a16="http://schemas.microsoft.com/office/drawing/2014/main" id="{57D3F953-74F5-B69F-4FC8-EEEE0DB6F2EA}"/>
              </a:ext>
            </a:extLst>
          </p:cNvPr>
          <p:cNvSpPr txBox="1"/>
          <p:nvPr/>
        </p:nvSpPr>
        <p:spPr>
          <a:xfrm>
            <a:off x="579864" y="2627086"/>
            <a:ext cx="8700970" cy="2308324"/>
          </a:xfrm>
          <a:prstGeom prst="rect">
            <a:avLst/>
          </a:prstGeom>
          <a:noFill/>
        </p:spPr>
        <p:txBody>
          <a:bodyPr wrap="square">
            <a:spAutoFit/>
          </a:bodyPr>
          <a:lstStyle/>
          <a:p>
            <a:r>
              <a:rPr lang="es-419" sz="1800" b="1" kern="0" dirty="0">
                <a:solidFill>
                  <a:schemeClr val="accent1">
                    <a:lumMod val="75000"/>
                  </a:schemeClr>
                </a:solidFill>
                <a:latin typeface="Helvetica" pitchFamily="2" charset="0"/>
              </a:rPr>
              <a:t>El ODS 12 fomenta prácticas responsables en las empresas y la sociedad para reducir el desperdicio de recursos naturales, minimizar las emisiones contaminantes (como el CO2)</a:t>
            </a:r>
          </a:p>
          <a:p>
            <a:endParaRPr lang="es-419" sz="1800" b="1" kern="0" dirty="0">
              <a:solidFill>
                <a:schemeClr val="accent1">
                  <a:lumMod val="75000"/>
                </a:schemeClr>
              </a:solidFill>
              <a:latin typeface="Helvetica" pitchFamily="2" charset="0"/>
            </a:endParaRPr>
          </a:p>
          <a:p>
            <a:r>
              <a:rPr lang="es-419" sz="1800" b="1" kern="0" dirty="0">
                <a:solidFill>
                  <a:schemeClr val="accent1">
                    <a:lumMod val="75000"/>
                  </a:schemeClr>
                </a:solidFill>
                <a:latin typeface="Helvetica" pitchFamily="2" charset="0"/>
              </a:rPr>
              <a:t>El enfoque que tenemos con este proyecto es  implementar un programa o aplicativo para llevar orden de materiales no solo se alinea perfectamente con este objetivo, sino que también podría contribuir directamente a la reducción de emisiones ya un uso más racional de los recursos.</a:t>
            </a:r>
            <a:endParaRPr lang="es-CO" sz="1800" b="1" kern="0" dirty="0">
              <a:solidFill>
                <a:schemeClr val="accent1">
                  <a:lumMod val="75000"/>
                </a:schemeClr>
              </a:solidFill>
              <a:latin typeface="Helvetica" pitchFamily="2" charset="0"/>
            </a:endParaRPr>
          </a:p>
        </p:txBody>
      </p:sp>
      <p:grpSp>
        <p:nvGrpSpPr>
          <p:cNvPr id="5" name="Google Shape;13813;p134">
            <a:extLst>
              <a:ext uri="{FF2B5EF4-FFF2-40B4-BE49-F238E27FC236}">
                <a16:creationId xmlns:a16="http://schemas.microsoft.com/office/drawing/2014/main" id="{2E4CF9BE-FD9A-9886-7A7B-DB210BB849AC}"/>
              </a:ext>
            </a:extLst>
          </p:cNvPr>
          <p:cNvGrpSpPr/>
          <p:nvPr/>
        </p:nvGrpSpPr>
        <p:grpSpPr>
          <a:xfrm>
            <a:off x="8073483" y="1448339"/>
            <a:ext cx="3910041" cy="1427167"/>
            <a:chOff x="-37385100" y="3949908"/>
            <a:chExt cx="321350" cy="318225"/>
          </a:xfrm>
          <a:solidFill>
            <a:schemeClr val="accent1">
              <a:lumMod val="75000"/>
            </a:schemeClr>
          </a:solidFill>
        </p:grpSpPr>
        <p:sp>
          <p:nvSpPr>
            <p:cNvPr id="6" name="Google Shape;13814;p134">
              <a:extLst>
                <a:ext uri="{FF2B5EF4-FFF2-40B4-BE49-F238E27FC236}">
                  <a16:creationId xmlns:a16="http://schemas.microsoft.com/office/drawing/2014/main" id="{55C7791F-161F-8CC1-4E11-A4F5AAA0BDCE}"/>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5;p134">
              <a:extLst>
                <a:ext uri="{FF2B5EF4-FFF2-40B4-BE49-F238E27FC236}">
                  <a16:creationId xmlns:a16="http://schemas.microsoft.com/office/drawing/2014/main" id="{02B48362-9134-D0F9-ECAD-2BA810273FFA}"/>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515869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760</Words>
  <Application>Microsoft Office PowerPoint</Application>
  <PresentationFormat>Panorámica</PresentationFormat>
  <Paragraphs>33</Paragraphs>
  <Slides>13</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13</vt:i4>
      </vt:variant>
    </vt:vector>
  </HeadingPairs>
  <TitlesOfParts>
    <vt:vector size="23" baseType="lpstr">
      <vt:lpstr>Anton</vt:lpstr>
      <vt:lpstr>Antonio</vt:lpstr>
      <vt:lpstr>Arial</vt:lpstr>
      <vt:lpstr>Calibri</vt:lpstr>
      <vt:lpstr>Calibri Light</vt:lpstr>
      <vt:lpstr>Helvetica</vt:lpstr>
      <vt:lpstr>Helvetica Black</vt:lpstr>
      <vt:lpstr>Times New Roman</vt:lpstr>
      <vt:lpstr>Wingdings</vt:lpstr>
      <vt:lpstr>Tema de Office</vt:lpstr>
      <vt:lpstr>Presentación de PowerPoint</vt:lpstr>
      <vt:lpstr>Presentación de PowerPoint</vt:lpstr>
      <vt:lpstr>Presentación de PowerPoint</vt:lpstr>
      <vt:lpstr>Descripción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katherine del carmen utria racero</cp:lastModifiedBy>
  <cp:revision>23</cp:revision>
  <dcterms:created xsi:type="dcterms:W3CDTF">2025-01-15T15:44:09Z</dcterms:created>
  <dcterms:modified xsi:type="dcterms:W3CDTF">2025-05-16T04:11:17Z</dcterms:modified>
</cp:coreProperties>
</file>